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75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45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8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448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448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82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019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485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945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14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96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0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50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20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49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07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13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46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A8EC-B28B-4CA5-AD65-61B902081B10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AAE16-A2B5-4CEE-A5FC-D9B226674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781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2dB8xuCC-Y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sYqjs8TKkOE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BE40-1D0F-4F5D-AB6D-080C47DF3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951" y="1908508"/>
            <a:ext cx="9448800" cy="1825096"/>
          </a:xfrm>
        </p:spPr>
        <p:txBody>
          <a:bodyPr>
            <a:normAutofit/>
          </a:bodyPr>
          <a:lstStyle/>
          <a:p>
            <a:pPr algn="ctr"/>
            <a:r>
              <a:rPr lang="en-IN" sz="4400" u="sng" dirty="0">
                <a:latin typeface="Algerian" panose="04020705040A02060702" pitchFamily="82" charset="0"/>
              </a:rPr>
              <a:t>Major Project : ICT-452</a:t>
            </a:r>
            <a:br>
              <a:rPr lang="en-IN" sz="6600" b="1" i="1" dirty="0">
                <a:latin typeface="Algerian" panose="04020705040A02060702" pitchFamily="82" charset="0"/>
              </a:rPr>
            </a:br>
            <a:r>
              <a:rPr lang="en-IN" sz="6600" b="1" i="1" dirty="0" err="1">
                <a:latin typeface="Algerian" panose="04020705040A02060702" pitchFamily="82" charset="0"/>
              </a:rPr>
              <a:t>NeuroNova</a:t>
            </a:r>
            <a:endParaRPr lang="en-IN" sz="6600" b="1" i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A8BC3-57B9-42C8-8539-06A4A8CC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2828" y="4588643"/>
            <a:ext cx="9448800" cy="68580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sz="2800" b="1" dirty="0">
                <a:latin typeface="Arial Black" panose="020B0A04020102020204" pitchFamily="34" charset="0"/>
              </a:rPr>
              <a:t>Transforming Mental Impulses Into Intelligent Actions</a:t>
            </a:r>
          </a:p>
        </p:txBody>
      </p:sp>
    </p:spTree>
    <p:extLst>
      <p:ext uri="{BB962C8B-B14F-4D97-AF65-F5344CB8AC3E}">
        <p14:creationId xmlns:p14="http://schemas.microsoft.com/office/powerpoint/2010/main" val="40547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03DB-50C2-4A9C-90FD-3541D0BD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IN" sz="4800" b="1" u="sng" dirty="0" err="1">
                <a:latin typeface="Algerian" panose="04020705040A02060702" pitchFamily="82" charset="0"/>
              </a:rPr>
              <a:t>Wokwi</a:t>
            </a:r>
            <a:r>
              <a:rPr lang="en-IN" sz="4800" b="1" u="sng" dirty="0">
                <a:latin typeface="Algerian" panose="04020705040A02060702" pitchFamily="82" charset="0"/>
              </a:rPr>
              <a:t> Simulation</a:t>
            </a:r>
            <a:r>
              <a:rPr lang="en-IN" sz="2800" b="1" u="sng" dirty="0">
                <a:latin typeface="Algerian" panose="04020705040A02060702" pitchFamily="82" charset="0"/>
              </a:rPr>
              <a:t>(</a:t>
            </a:r>
            <a:r>
              <a:rPr lang="en-IN" sz="2800" b="1" u="sng" dirty="0" err="1">
                <a:latin typeface="Algerian" panose="04020705040A02060702" pitchFamily="82" charset="0"/>
              </a:rPr>
              <a:t>WOKWI+VScode</a:t>
            </a:r>
            <a:r>
              <a:rPr lang="en-IN" sz="2800" b="1" u="sng" dirty="0">
                <a:latin typeface="Algerian" panose="04020705040A02060702" pitchFamily="82" charset="0"/>
              </a:rPr>
              <a:t>)</a:t>
            </a:r>
          </a:p>
        </p:txBody>
      </p:sp>
      <p:pic>
        <p:nvPicPr>
          <p:cNvPr id="4" name="wokwi">
            <a:hlinkClick r:id="" action="ppaction://media"/>
            <a:extLst>
              <a:ext uri="{FF2B5EF4-FFF2-40B4-BE49-F238E27FC236}">
                <a16:creationId xmlns:a16="http://schemas.microsoft.com/office/drawing/2014/main" id="{DFF0E502-B3B9-4CEE-92CF-0A0B378BA2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069" y="2193925"/>
            <a:ext cx="10321159" cy="4238406"/>
          </a:xfrm>
        </p:spPr>
      </p:pic>
    </p:spTree>
    <p:extLst>
      <p:ext uri="{BB962C8B-B14F-4D97-AF65-F5344CB8AC3E}">
        <p14:creationId xmlns:p14="http://schemas.microsoft.com/office/powerpoint/2010/main" val="423625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C594-5881-4A01-A0AA-052E0D122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latin typeface="Aharoni" panose="02010803020104030203" pitchFamily="2" charset="-79"/>
                <a:cs typeface="Aharoni" panose="02010803020104030203" pitchFamily="2" charset="-79"/>
              </a:rPr>
              <a:t>MEET NLP Roker</a:t>
            </a:r>
          </a:p>
        </p:txBody>
      </p:sp>
      <p:pic>
        <p:nvPicPr>
          <p:cNvPr id="4" name="sampp">
            <a:hlinkClick r:id="" action="ppaction://media"/>
            <a:extLst>
              <a:ext uri="{FF2B5EF4-FFF2-40B4-BE49-F238E27FC236}">
                <a16:creationId xmlns:a16="http://schemas.microsoft.com/office/drawing/2014/main" id="{FF3A1FB2-C959-470A-812A-AC322E7026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675" y="2057401"/>
            <a:ext cx="7399283" cy="3691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B5DD9-171E-4481-B3F1-7E111ECA3073}"/>
              </a:ext>
            </a:extLst>
          </p:cNvPr>
          <p:cNvSpPr txBox="1"/>
          <p:nvPr/>
        </p:nvSpPr>
        <p:spPr>
          <a:xfrm>
            <a:off x="8103475" y="2243794"/>
            <a:ext cx="2877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Python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C5D9F-6687-4DCF-8E9F-9447D2815DCE}"/>
              </a:ext>
            </a:extLst>
          </p:cNvPr>
          <p:cNvSpPr txBox="1"/>
          <p:nvPr/>
        </p:nvSpPr>
        <p:spPr>
          <a:xfrm>
            <a:off x="7830207" y="2953407"/>
            <a:ext cx="3675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Reads Data Values from text file: simulated_output.txt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ABF27-3E95-4F2F-8521-B5C7EBD51038}"/>
              </a:ext>
            </a:extLst>
          </p:cNvPr>
          <p:cNvSpPr txBox="1"/>
          <p:nvPr/>
        </p:nvSpPr>
        <p:spPr>
          <a:xfrm>
            <a:off x="7704082" y="3978165"/>
            <a:ext cx="367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Searches for keywords like “BLINK2”, “MULTIBLINK” etc and perform respective actions.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4CCC4-40FB-455F-A23B-0CB6C5E02103}"/>
              </a:ext>
            </a:extLst>
          </p:cNvPr>
          <p:cNvSpPr txBox="1"/>
          <p:nvPr/>
        </p:nvSpPr>
        <p:spPr>
          <a:xfrm>
            <a:off x="7704082" y="5197336"/>
            <a:ext cx="3675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Imported files like: pyttsx3, </a:t>
            </a:r>
            <a:r>
              <a:rPr lang="en-IN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speech_recognition</a:t>
            </a:r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A07A-EB82-490A-934C-7A8E9A82E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993" y="764373"/>
            <a:ext cx="10497207" cy="1293028"/>
          </a:xfrm>
        </p:spPr>
        <p:txBody>
          <a:bodyPr/>
          <a:lstStyle/>
          <a:p>
            <a:pPr algn="ctr"/>
            <a:r>
              <a:rPr lang="en-IN" b="1" dirty="0"/>
              <a:t>Results &amp;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8A19-E77B-47D4-994A-D53C3625C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86" y="1732105"/>
            <a:ext cx="11929242" cy="4984005"/>
          </a:xfrm>
        </p:spPr>
        <p:txBody>
          <a:bodyPr/>
          <a:lstStyle/>
          <a:p>
            <a:r>
              <a:rPr lang="en-US" dirty="0"/>
              <a:t>Basic emotional states (e.g., stress, calm) inferred using open EEG datasets for calibration. Integrated minimal machine learning model for </a:t>
            </a:r>
            <a:r>
              <a:rPr lang="en-US" b="1" dirty="0"/>
              <a:t>adaptive thresholding</a:t>
            </a:r>
            <a:r>
              <a:rPr lang="en-US" dirty="0"/>
              <a:t>.</a:t>
            </a:r>
          </a:p>
          <a:p>
            <a:r>
              <a:rPr lang="en-US" dirty="0"/>
              <a:t>Executed </a:t>
            </a:r>
            <a:r>
              <a:rPr lang="en-US" b="1" dirty="0"/>
              <a:t>voice command interpretation</a:t>
            </a:r>
            <a:r>
              <a:rPr lang="en-US" dirty="0"/>
              <a:t> within 0.6 seconds using lightweight NLP.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Threshold value : 4200 based on Kaggle dataset.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5E311-A441-467E-8C01-14A08C4D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14" y="3655163"/>
            <a:ext cx="2143934" cy="3060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70AE3-53ED-42B2-BE51-2DC3DCB2D8FB}"/>
              </a:ext>
            </a:extLst>
          </p:cNvPr>
          <p:cNvSpPr txBox="1"/>
          <p:nvPr/>
        </p:nvSpPr>
        <p:spPr>
          <a:xfrm>
            <a:off x="5118627" y="4815145"/>
            <a:ext cx="283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latin typeface="Arial Black" panose="020B0A04020102020204" pitchFamily="34" charset="0"/>
              </a:rPr>
              <a:t>ROCKER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CDB5A-075F-4C40-A8F6-EDF4DC184221}"/>
              </a:ext>
            </a:extLst>
          </p:cNvPr>
          <p:cNvSpPr txBox="1"/>
          <p:nvPr/>
        </p:nvSpPr>
        <p:spPr>
          <a:xfrm>
            <a:off x="9995161" y="4792688"/>
            <a:ext cx="283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92D050"/>
                </a:solidFill>
                <a:latin typeface="Bahnschrift SemiLight" panose="020B0502040204020203" pitchFamily="34" charset="0"/>
              </a:rPr>
              <a:t>Actions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D8425D-57A7-4F09-9959-2108F958183A}"/>
              </a:ext>
            </a:extLst>
          </p:cNvPr>
          <p:cNvCxnSpPr/>
          <p:nvPr/>
        </p:nvCxnSpPr>
        <p:spPr>
          <a:xfrm>
            <a:off x="3363310" y="5185635"/>
            <a:ext cx="112460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997B7A-0F87-4C8F-B4F0-7284D1204FC8}"/>
              </a:ext>
            </a:extLst>
          </p:cNvPr>
          <p:cNvCxnSpPr/>
          <p:nvPr/>
        </p:nvCxnSpPr>
        <p:spPr>
          <a:xfrm>
            <a:off x="8229600" y="5185635"/>
            <a:ext cx="1355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68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MART HOME AUTOMATION BY ANIMATION CONCEPT">
            <a:hlinkClick r:id="" action="ppaction://media"/>
            <a:extLst>
              <a:ext uri="{FF2B5EF4-FFF2-40B4-BE49-F238E27FC236}">
                <a16:creationId xmlns:a16="http://schemas.microsoft.com/office/drawing/2014/main" id="{A3566A18-B9E4-47E1-9B4E-0642473644D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1945" y="152399"/>
            <a:ext cx="11077903" cy="602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C3307-0834-4289-BDCF-73B2667CA706}"/>
              </a:ext>
            </a:extLst>
          </p:cNvPr>
          <p:cNvSpPr txBox="1"/>
          <p:nvPr/>
        </p:nvSpPr>
        <p:spPr>
          <a:xfrm>
            <a:off x="7840717" y="1061545"/>
            <a:ext cx="256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THANK YOU!!	</a:t>
            </a:r>
          </a:p>
        </p:txBody>
      </p:sp>
    </p:spTree>
    <p:extLst>
      <p:ext uri="{BB962C8B-B14F-4D97-AF65-F5344CB8AC3E}">
        <p14:creationId xmlns:p14="http://schemas.microsoft.com/office/powerpoint/2010/main" val="33580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B3FE-766C-438C-9DDF-CF3B85D5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764373"/>
            <a:ext cx="11001703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Bookman Old Style" panose="02050604050505020204" pitchFamily="18" charset="0"/>
              </a:rPr>
              <a:t>What if your mind could control your world?</a:t>
            </a:r>
            <a:endParaRPr lang="en-IN" sz="3200" b="1" dirty="0">
              <a:latin typeface="Bookman Old Style" panose="02050604050505020204" pitchFamily="18" charset="0"/>
            </a:endParaRPr>
          </a:p>
        </p:txBody>
      </p:sp>
      <p:pic>
        <p:nvPicPr>
          <p:cNvPr id="5" name="Online Media 4" title="Keemple Smart Home | 3D animation">
            <a:hlinkClick r:id="" action="ppaction://media"/>
            <a:extLst>
              <a:ext uri="{FF2B5EF4-FFF2-40B4-BE49-F238E27FC236}">
                <a16:creationId xmlns:a16="http://schemas.microsoft.com/office/drawing/2014/main" id="{71E6426B-82CC-4B4B-AC90-62B9C953D663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4497" y="2057401"/>
            <a:ext cx="8965324" cy="435390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57C3D-BAEB-429E-9178-2BED2D7D5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01048" y="2194559"/>
            <a:ext cx="2249214" cy="4024125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Automating Gadgets with most ease and safety measures.</a:t>
            </a:r>
          </a:p>
          <a:p>
            <a:endParaRPr lang="en-IN" b="1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FFC000"/>
                </a:solidFill>
                <a:latin typeface="Algerian" panose="04020705040A02060702" pitchFamily="82" charset="0"/>
              </a:rPr>
              <a:t>SMART HOME AUTOMATION</a:t>
            </a:r>
          </a:p>
        </p:txBody>
      </p:sp>
    </p:spTree>
    <p:extLst>
      <p:ext uri="{BB962C8B-B14F-4D97-AF65-F5344CB8AC3E}">
        <p14:creationId xmlns:p14="http://schemas.microsoft.com/office/powerpoint/2010/main" val="78029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7904-DAC9-4019-952C-33749A95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10820400" cy="1295400"/>
          </a:xfrm>
        </p:spPr>
        <p:txBody>
          <a:bodyPr/>
          <a:lstStyle/>
          <a:p>
            <a:pPr algn="ctr"/>
            <a:r>
              <a:rPr lang="en-IN" b="1" u="sng" dirty="0">
                <a:latin typeface="Bookman Old Style" panose="02050604050505020204" pitchFamily="18" charset="0"/>
              </a:rPr>
              <a:t>Current vs innovation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973DC-AB53-41E8-8DAE-0CFBF3051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202" y="2167782"/>
            <a:ext cx="5079991" cy="823912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Current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8C2DA-855D-4D7F-A497-2894DA1FD2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Dark-&gt; </a:t>
            </a:r>
            <a:r>
              <a:rPr lang="en-IN" b="1" dirty="0"/>
              <a:t>Go and Turn on light manually.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EC69-2E69-4D72-B44F-6B7EA34D6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6193" y="2093484"/>
            <a:ext cx="5105400" cy="823912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Innovation</a:t>
            </a:r>
          </a:p>
        </p:txBody>
      </p:sp>
      <p:pic>
        <p:nvPicPr>
          <p:cNvPr id="7" name="sampp">
            <a:hlinkClick r:id="" action="ppaction://media"/>
            <a:extLst>
              <a:ext uri="{FF2B5EF4-FFF2-40B4-BE49-F238E27FC236}">
                <a16:creationId xmlns:a16="http://schemas.microsoft.com/office/drawing/2014/main" id="{F445458C-1F31-400B-ADEC-D20822DEFCE4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1393" y="3171825"/>
            <a:ext cx="6534807" cy="3006725"/>
          </a:xfrm>
        </p:spPr>
      </p:pic>
    </p:spTree>
    <p:extLst>
      <p:ext uri="{BB962C8B-B14F-4D97-AF65-F5344CB8AC3E}">
        <p14:creationId xmlns:p14="http://schemas.microsoft.com/office/powerpoint/2010/main" val="128661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9367-36E5-4AD0-9D0E-E1A5BB11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76" y="762000"/>
            <a:ext cx="10717924" cy="1295400"/>
          </a:xfrm>
        </p:spPr>
        <p:txBody>
          <a:bodyPr/>
          <a:lstStyle/>
          <a:p>
            <a:pPr algn="ctr"/>
            <a:r>
              <a:rPr lang="en-IN" b="1" u="sng" dirty="0">
                <a:latin typeface="Bookman Old Style" panose="02050604050505020204" pitchFamily="18" charset="0"/>
              </a:rPr>
              <a:t>Current vs innovation Example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EF9E3-8BF6-4A46-9C21-BF1719242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9" y="2076071"/>
            <a:ext cx="5079991" cy="823912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Current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8701B-93B4-4EB4-95D7-5778176B8D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b="1" dirty="0"/>
              <a:t>Feeling bored -&gt;</a:t>
            </a:r>
          </a:p>
          <a:p>
            <a:pPr marL="0" indent="0">
              <a:buNone/>
            </a:pPr>
            <a:r>
              <a:rPr lang="en-IN" b="1" dirty="0"/>
              <a:t>Turn Exciting on Music -&gt;</a:t>
            </a:r>
            <a:br>
              <a:rPr lang="en-IN" b="1" dirty="0"/>
            </a:br>
            <a:r>
              <a:rPr lang="en-IN" b="1" dirty="0"/>
              <a:t>Time Taking………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00001-157A-4A9B-91EA-DE7BE18A2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Innovation</a:t>
            </a:r>
          </a:p>
          <a:p>
            <a:pPr algn="ctr"/>
            <a:endParaRPr lang="en-IN" dirty="0"/>
          </a:p>
        </p:txBody>
      </p:sp>
      <p:pic>
        <p:nvPicPr>
          <p:cNvPr id="7" name="sam2">
            <a:hlinkClick r:id="" action="ppaction://media"/>
            <a:extLst>
              <a:ext uri="{FF2B5EF4-FFF2-40B4-BE49-F238E27FC236}">
                <a16:creationId xmlns:a16="http://schemas.microsoft.com/office/drawing/2014/main" id="{0C0AB965-7CF1-4582-BD2F-2EF439E4BBA8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0979" y="2488027"/>
            <a:ext cx="7514897" cy="4172607"/>
          </a:xfrm>
        </p:spPr>
      </p:pic>
    </p:spTree>
    <p:extLst>
      <p:ext uri="{BB962C8B-B14F-4D97-AF65-F5344CB8AC3E}">
        <p14:creationId xmlns:p14="http://schemas.microsoft.com/office/powerpoint/2010/main" val="283784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4ADC-903B-4EAA-90D1-3235E066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8" y="764373"/>
            <a:ext cx="10949152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Tracing the Evolution of Brain-Computer Interfaces (BCI)</a:t>
            </a:r>
            <a:endParaRPr lang="en-IN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2B7D-C416-42CE-8ADC-CF92EA53A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44414"/>
            <a:ext cx="10820400" cy="466659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🕒 Timeline :</a:t>
            </a:r>
            <a:br>
              <a:rPr lang="en-US" sz="2800" b="1" dirty="0"/>
            </a:br>
            <a:endParaRPr lang="en-US" sz="2800" b="1" dirty="0"/>
          </a:p>
          <a:p>
            <a:pPr marL="0" indent="0">
              <a:buNone/>
            </a:pPr>
            <a:r>
              <a:rPr lang="en-US" sz="2000" b="1" dirty="0"/>
              <a:t>2002 – </a:t>
            </a:r>
            <a:r>
              <a:rPr lang="en-US" sz="2000" b="1" dirty="0" err="1"/>
              <a:t>Teplan</a:t>
            </a:r>
            <a:r>
              <a:rPr lang="en-US" sz="2000" b="1" dirty="0"/>
              <a:t>, M. “Fundamentals of EEG Measurement”</a:t>
            </a:r>
            <a:br>
              <a:rPr lang="en-US" sz="2000" dirty="0"/>
            </a:br>
            <a:r>
              <a:rPr lang="en-US" sz="2000" dirty="0"/>
              <a:t>	🧠 </a:t>
            </a:r>
            <a:r>
              <a:rPr lang="en-US" sz="2000" i="1" dirty="0"/>
              <a:t>Established the foundation for accurate EEG signal acquisition techniques.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2009 – </a:t>
            </a:r>
            <a:r>
              <a:rPr lang="en-US" sz="2000" b="1" dirty="0" err="1"/>
              <a:t>Mak</a:t>
            </a:r>
            <a:r>
              <a:rPr lang="en-US" sz="2000" b="1" dirty="0"/>
              <a:t> &amp; </a:t>
            </a:r>
            <a:r>
              <a:rPr lang="en-US" sz="2000" b="1" dirty="0" err="1"/>
              <a:t>Wolpaw“Clinical</a:t>
            </a:r>
            <a:r>
              <a:rPr lang="en-US" sz="2000" b="1" dirty="0"/>
              <a:t> Applications of BCIs”</a:t>
            </a:r>
            <a:br>
              <a:rPr lang="en-US" sz="2000" dirty="0"/>
            </a:br>
            <a:r>
              <a:rPr lang="en-US" sz="2000" dirty="0"/>
              <a:t>	🩺 </a:t>
            </a:r>
            <a:r>
              <a:rPr lang="en-US" sz="2000" i="1" dirty="0"/>
              <a:t>Explored BCI's potential in medical rehabilitation; emphasized practical 	limitations.</a:t>
            </a:r>
          </a:p>
          <a:p>
            <a:pPr marL="0" indent="0">
              <a:buNone/>
            </a:pPr>
            <a:r>
              <a:rPr lang="en-IN" sz="2000" dirty="0"/>
              <a:t>2014 – </a:t>
            </a:r>
            <a:r>
              <a:rPr lang="en-IN" sz="2000" dirty="0" err="1"/>
              <a:t>OpenBCI</a:t>
            </a:r>
            <a:r>
              <a:rPr lang="en-IN" sz="2000" dirty="0"/>
              <a:t> Platform Launch:</a:t>
            </a:r>
            <a:r>
              <a:rPr lang="en-US" sz="2000" b="1" dirty="0"/>
              <a:t>“Democratizing EEG”</a:t>
            </a:r>
            <a:br>
              <a:rPr lang="en-US" sz="2000" dirty="0"/>
            </a:br>
            <a:r>
              <a:rPr lang="en-US" sz="2000" dirty="0"/>
              <a:t>	💡 </a:t>
            </a:r>
            <a:r>
              <a:rPr lang="en-US" sz="2000" i="1" dirty="0"/>
              <a:t>Opened the door to low-cost BCI experimentation using open hardware</a:t>
            </a:r>
            <a:endParaRPr lang="en-US" sz="2000" dirty="0"/>
          </a:p>
          <a:p>
            <a:r>
              <a:rPr lang="en-IN" sz="2000" b="1" dirty="0"/>
              <a:t>2019 – </a:t>
            </a:r>
            <a:r>
              <a:rPr lang="en-IN" sz="2000" b="1" dirty="0" err="1"/>
              <a:t>NeuroTechX</a:t>
            </a:r>
            <a:r>
              <a:rPr lang="en-IN" sz="2000" b="1" dirty="0"/>
              <a:t> EEG </a:t>
            </a:r>
            <a:r>
              <a:rPr lang="en-IN" sz="2000" b="1" dirty="0" err="1"/>
              <a:t>Notebooks“Real</a:t>
            </a:r>
            <a:r>
              <a:rPr lang="en-IN" sz="2000" b="1" dirty="0"/>
              <a:t>-time EEG Analysis in Python”</a:t>
            </a:r>
            <a:br>
              <a:rPr lang="en-IN" sz="2000" dirty="0"/>
            </a:br>
            <a:r>
              <a:rPr lang="en-IN" sz="2000" dirty="0"/>
              <a:t>	⚙️ </a:t>
            </a:r>
            <a:r>
              <a:rPr lang="en-IN" sz="2000" i="1" dirty="0"/>
              <a:t>Simplified signal </a:t>
            </a:r>
            <a:r>
              <a:rPr lang="en-IN" sz="2000" i="1" dirty="0" err="1"/>
              <a:t>preprocessing</a:t>
            </a:r>
            <a:r>
              <a:rPr lang="en-IN" sz="2000" i="1" dirty="0"/>
              <a:t> and made BCI integration developer-		friendly.</a:t>
            </a:r>
            <a:endParaRPr lang="en-IN" sz="2000" dirty="0"/>
          </a:p>
          <a:p>
            <a:endParaRPr lang="en-IN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3782C92-A8AB-49D4-B239-194A50815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F244F53-41AB-4FB8-9DF3-41059380A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28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F1752-FE3C-48E6-8118-EFDE4E02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75" y="392380"/>
            <a:ext cx="4508939" cy="6073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F95B3-4F5E-4DBE-8313-68BA146A990F}"/>
              </a:ext>
            </a:extLst>
          </p:cNvPr>
          <p:cNvSpPr txBox="1"/>
          <p:nvPr/>
        </p:nvSpPr>
        <p:spPr>
          <a:xfrm>
            <a:off x="315311" y="1271752"/>
            <a:ext cx="5244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SYSTEM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3470E-D094-4EFA-A7CC-E2B2BEF380A6}"/>
              </a:ext>
            </a:extLst>
          </p:cNvPr>
          <p:cNvSpPr txBox="1"/>
          <p:nvPr/>
        </p:nvSpPr>
        <p:spPr>
          <a:xfrm>
            <a:off x="525517" y="2253734"/>
            <a:ext cx="212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EEG SIGNAL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191BA8-E36D-47A1-98CA-3768D6F14F89}"/>
              </a:ext>
            </a:extLst>
          </p:cNvPr>
          <p:cNvCxnSpPr/>
          <p:nvPr/>
        </p:nvCxnSpPr>
        <p:spPr>
          <a:xfrm>
            <a:off x="2638097" y="2438400"/>
            <a:ext cx="1481958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27A107-532D-44DB-9119-3022CE91ED4E}"/>
              </a:ext>
            </a:extLst>
          </p:cNvPr>
          <p:cNvSpPr txBox="1"/>
          <p:nvPr/>
        </p:nvSpPr>
        <p:spPr>
          <a:xfrm>
            <a:off x="4834758" y="2253734"/>
            <a:ext cx="16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Arduino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50183-1B66-443B-9745-CFFF096A6774}"/>
              </a:ext>
            </a:extLst>
          </p:cNvPr>
          <p:cNvCxnSpPr>
            <a:cxnSpLocks/>
          </p:cNvCxnSpPr>
          <p:nvPr/>
        </p:nvCxnSpPr>
        <p:spPr>
          <a:xfrm>
            <a:off x="5207876" y="2885090"/>
            <a:ext cx="0" cy="1445172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4FE441-41FD-48C6-8875-1FAEF5C15CBD}"/>
              </a:ext>
            </a:extLst>
          </p:cNvPr>
          <p:cNvSpPr txBox="1"/>
          <p:nvPr/>
        </p:nvSpPr>
        <p:spPr>
          <a:xfrm>
            <a:off x="4663968" y="4845269"/>
            <a:ext cx="153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Rocker NLP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43D64E-C312-4821-9244-7573693EEA84}"/>
              </a:ext>
            </a:extLst>
          </p:cNvPr>
          <p:cNvCxnSpPr>
            <a:cxnSpLocks/>
          </p:cNvCxnSpPr>
          <p:nvPr/>
        </p:nvCxnSpPr>
        <p:spPr>
          <a:xfrm flipH="1">
            <a:off x="2554014" y="4994619"/>
            <a:ext cx="1466193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02D34E8-A644-4D60-8559-595A7D442444}"/>
              </a:ext>
            </a:extLst>
          </p:cNvPr>
          <p:cNvSpPr txBox="1"/>
          <p:nvPr/>
        </p:nvSpPr>
        <p:spPr>
          <a:xfrm>
            <a:off x="409903" y="4845269"/>
            <a:ext cx="15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221416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5D71-2BD1-4FCA-8519-A2E3D2A0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IN" sz="6600" b="1" u="sng" dirty="0">
                <a:latin typeface="Bradley Hand ITC" panose="03070402050302030203" pitchFamily="66" charset="0"/>
              </a:rPr>
              <a:t>HARDWARE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B85F-1CA9-4C1C-9A21-F9016320E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0C582-26AB-452C-9D01-324A0ACE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94" y="2322787"/>
            <a:ext cx="6994778" cy="34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4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F707-5E23-4181-9F29-48081AFF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03" y="764373"/>
            <a:ext cx="10791497" cy="87524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Bahnschrift SemiBold SemiConden" panose="020B0502040204020203" pitchFamily="34" charset="0"/>
              </a:rPr>
              <a:t>Hardware Components</a:t>
            </a:r>
            <a:br>
              <a:rPr lang="en-IN" dirty="0">
                <a:latin typeface="Bahnschrift SemiBold SemiConden" panose="020B0502040204020203" pitchFamily="34" charset="0"/>
              </a:rPr>
            </a:br>
            <a:endParaRPr lang="en-IN" dirty="0">
              <a:latin typeface="Bahnschrift SemiBold SemiConden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7BC18E-31DA-4FC6-A66A-909CBA6F0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4" y="1408386"/>
            <a:ext cx="5549462" cy="308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C49D1F-B62D-43F5-97B9-56466388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56" y="1408386"/>
            <a:ext cx="5549463" cy="308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8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2C49-9718-41B1-94DE-31B9073C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86" y="764373"/>
            <a:ext cx="10707414" cy="1293028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>
                <a:latin typeface="Algerian" panose="04020705040A02060702" pitchFamily="82" charset="0"/>
              </a:rPr>
              <a:t>CIRCUIT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A0B5E-F19E-44DA-8F1F-B5733346B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407" y="2319829"/>
            <a:ext cx="3898986" cy="369208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54C87-F275-47A7-999A-BCACD55F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24" y="1918302"/>
            <a:ext cx="5475890" cy="397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6C2522-EB79-4F03-BE88-D9933D401374}"/>
              </a:ext>
            </a:extLst>
          </p:cNvPr>
          <p:cNvSpPr txBox="1"/>
          <p:nvPr/>
        </p:nvSpPr>
        <p:spPr>
          <a:xfrm>
            <a:off x="7220609" y="6211614"/>
            <a:ext cx="286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Amplifier Circuit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73FF8-ECCF-492F-BA0C-57DB0E9DD46C}"/>
              </a:ext>
            </a:extLst>
          </p:cNvPr>
          <p:cNvSpPr txBox="1"/>
          <p:nvPr/>
        </p:nvSpPr>
        <p:spPr>
          <a:xfrm>
            <a:off x="1140376" y="5975526"/>
            <a:ext cx="286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IC 741</a:t>
            </a:r>
          </a:p>
        </p:txBody>
      </p:sp>
    </p:spTree>
    <p:extLst>
      <p:ext uri="{BB962C8B-B14F-4D97-AF65-F5344CB8AC3E}">
        <p14:creationId xmlns:p14="http://schemas.microsoft.com/office/powerpoint/2010/main" val="328252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143</TotalTime>
  <Words>309</Words>
  <Application>Microsoft Office PowerPoint</Application>
  <PresentationFormat>Widescreen</PresentationFormat>
  <Paragraphs>43</Paragraphs>
  <Slides>13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Aharoni</vt:lpstr>
      <vt:lpstr>Algerian</vt:lpstr>
      <vt:lpstr>Arial</vt:lpstr>
      <vt:lpstr>Arial Black</vt:lpstr>
      <vt:lpstr>Bahnschrift SemiBold SemiConden</vt:lpstr>
      <vt:lpstr>Bahnschrift SemiLight</vt:lpstr>
      <vt:lpstr>Bookman Old Style</vt:lpstr>
      <vt:lpstr>Bradley Hand ITC</vt:lpstr>
      <vt:lpstr>Century Gothic</vt:lpstr>
      <vt:lpstr>Vapor Trail</vt:lpstr>
      <vt:lpstr>Major Project : ICT-452 NeuroNova</vt:lpstr>
      <vt:lpstr>What if your mind could control your world?</vt:lpstr>
      <vt:lpstr>Current vs innovation Example</vt:lpstr>
      <vt:lpstr>Current vs innovation Example</vt:lpstr>
      <vt:lpstr>Tracing the Evolution of Brain-Computer Interfaces (BCI)</vt:lpstr>
      <vt:lpstr>PowerPoint Presentation</vt:lpstr>
      <vt:lpstr>HARDWARE CIRCUIT</vt:lpstr>
      <vt:lpstr>Hardware Components </vt:lpstr>
      <vt:lpstr>CIRCUIT DIAGRAM</vt:lpstr>
      <vt:lpstr>Wokwi Simulation(WOKWI+VScode)</vt:lpstr>
      <vt:lpstr>MEET NLP Roker</vt:lpstr>
      <vt:lpstr>Results &amp;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: ICT-452 NeuroNova</dc:title>
  <dc:creator>Aditya Pandey</dc:creator>
  <cp:lastModifiedBy>Aditya Pandey</cp:lastModifiedBy>
  <cp:revision>13</cp:revision>
  <dcterms:created xsi:type="dcterms:W3CDTF">2025-05-21T23:44:45Z</dcterms:created>
  <dcterms:modified xsi:type="dcterms:W3CDTF">2025-05-22T02:08:06Z</dcterms:modified>
</cp:coreProperties>
</file>